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80544C-820E-41A3-9FD9-73B410CD3352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1928802"/>
            <a:ext cx="6172200" cy="164307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Решение текстовых задач при   помощи систем уравнений</a:t>
            </a: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357166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Выразите одну переменную через другую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1285860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у-2х=2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714744" y="1214422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у=2х+2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2428868"/>
            <a:ext cx="1726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-3у+1=0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786182" y="2357430"/>
            <a:ext cx="1308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х</a:t>
            </a:r>
            <a:r>
              <a:rPr lang="ru-RU" sz="2800" dirty="0" smtClean="0">
                <a:solidFill>
                  <a:srgbClr val="0070C0"/>
                </a:solidFill>
              </a:rPr>
              <a:t>=3у-1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3643314"/>
            <a:ext cx="987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у=6</a:t>
            </a:r>
            <a:endParaRPr lang="ru-RU" sz="28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000496" y="3429000"/>
          <a:ext cx="857256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3" imgW="393480" imgH="393480" progId="Equation.3">
                  <p:embed/>
                </p:oleObj>
              </mc:Choice>
              <mc:Fallback>
                <p:oleObj name="Формула" r:id="rId3" imgW="3934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3429000"/>
                        <a:ext cx="857256" cy="857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786" y="464344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3х+2у=5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857620" y="4572008"/>
            <a:ext cx="190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у=2,5-1,5х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6083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Какую фигуру задаёт уравнение ?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6050" y="1285860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у</a:t>
            </a:r>
            <a:r>
              <a:rPr lang="ru-RU" sz="2800" dirty="0" smtClean="0"/>
              <a:t>=0,5х²+1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00298" y="2000240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х</a:t>
            </a:r>
            <a:r>
              <a:rPr lang="ru-RU" sz="2800" dirty="0" smtClean="0"/>
              <a:t>²+у²=4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14678" y="2714620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ху+1=0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357554" y="3429000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³-у=0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43240" y="4143380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2х+3у=4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71736" y="492919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(х-2)²+(у+3)²=49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70246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Имеет ли система уравнений решения?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Если имеет, то сколько?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2071678"/>
            <a:ext cx="1500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х²+у²=4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=х+1</a:t>
            </a:r>
            <a:endParaRPr lang="ru-RU" sz="2800" dirty="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428596" y="2285992"/>
            <a:ext cx="214314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357422" y="1857364"/>
            <a:ext cx="1214446" cy="1214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2179621" y="2463793"/>
            <a:ext cx="164307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285984" y="2428868"/>
            <a:ext cx="164307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2071670" y="1857364"/>
            <a:ext cx="1428760" cy="114300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57620" y="2214554"/>
            <a:ext cx="45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928926" y="1357298"/>
            <a:ext cx="3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00430" y="2214554"/>
            <a:ext cx="285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071670" y="2214554"/>
            <a:ext cx="463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-2</a:t>
            </a:r>
            <a:endParaRPr lang="ru-RU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42910" y="4500570"/>
            <a:ext cx="9877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/>
              <a:t>у</a:t>
            </a:r>
            <a:r>
              <a:rPr lang="ru-RU" sz="2800" dirty="0" err="1" smtClean="0"/>
              <a:t>=-х</a:t>
            </a:r>
            <a:endParaRPr lang="ru-RU" sz="2800" dirty="0" smtClean="0"/>
          </a:p>
          <a:p>
            <a:r>
              <a:rPr lang="ru-RU" sz="2800" dirty="0"/>
              <a:t>х</a:t>
            </a:r>
            <a:r>
              <a:rPr lang="ru-RU" sz="2800" dirty="0" smtClean="0"/>
              <a:t>у=1</a:t>
            </a:r>
            <a:endParaRPr lang="ru-RU" sz="2800" dirty="0"/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571472" y="4714884"/>
            <a:ext cx="142876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2035951" y="4893479"/>
            <a:ext cx="17859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928794" y="4929198"/>
            <a:ext cx="221457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олилиния 27"/>
          <p:cNvSpPr/>
          <p:nvPr/>
        </p:nvSpPr>
        <p:spPr>
          <a:xfrm>
            <a:off x="2963333" y="4182533"/>
            <a:ext cx="928512" cy="733778"/>
          </a:xfrm>
          <a:custGeom>
            <a:avLst/>
            <a:gdLst>
              <a:gd name="connsiteX0" fmla="*/ 0 w 928512"/>
              <a:gd name="connsiteY0" fmla="*/ 0 h 733778"/>
              <a:gd name="connsiteX1" fmla="*/ 50800 w 928512"/>
              <a:gd name="connsiteY1" fmla="*/ 448734 h 733778"/>
              <a:gd name="connsiteX2" fmla="*/ 245534 w 928512"/>
              <a:gd name="connsiteY2" fmla="*/ 635000 h 733778"/>
              <a:gd name="connsiteX3" fmla="*/ 829734 w 928512"/>
              <a:gd name="connsiteY3" fmla="*/ 719667 h 733778"/>
              <a:gd name="connsiteX4" fmla="*/ 838200 w 928512"/>
              <a:gd name="connsiteY4" fmla="*/ 719667 h 733778"/>
              <a:gd name="connsiteX5" fmla="*/ 846667 w 928512"/>
              <a:gd name="connsiteY5" fmla="*/ 728134 h 73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512" h="733778">
                <a:moveTo>
                  <a:pt x="0" y="0"/>
                </a:moveTo>
                <a:cubicBezTo>
                  <a:pt x="4939" y="171450"/>
                  <a:pt x="9878" y="342901"/>
                  <a:pt x="50800" y="448734"/>
                </a:cubicBezTo>
                <a:cubicBezTo>
                  <a:pt x="91722" y="554567"/>
                  <a:pt x="115712" y="589844"/>
                  <a:pt x="245534" y="635000"/>
                </a:cubicBezTo>
                <a:cubicBezTo>
                  <a:pt x="375356" y="680156"/>
                  <a:pt x="730956" y="705556"/>
                  <a:pt x="829734" y="719667"/>
                </a:cubicBezTo>
                <a:cubicBezTo>
                  <a:pt x="928512" y="733778"/>
                  <a:pt x="835378" y="718256"/>
                  <a:pt x="838200" y="719667"/>
                </a:cubicBezTo>
                <a:cubicBezTo>
                  <a:pt x="841022" y="721078"/>
                  <a:pt x="843844" y="724606"/>
                  <a:pt x="846667" y="72813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 rot="5400000" flipV="1">
            <a:off x="1964516" y="4893482"/>
            <a:ext cx="857253" cy="1071569"/>
          </a:xfrm>
          <a:custGeom>
            <a:avLst/>
            <a:gdLst>
              <a:gd name="connsiteX0" fmla="*/ 0 w 928512"/>
              <a:gd name="connsiteY0" fmla="*/ 0 h 733778"/>
              <a:gd name="connsiteX1" fmla="*/ 50800 w 928512"/>
              <a:gd name="connsiteY1" fmla="*/ 448734 h 733778"/>
              <a:gd name="connsiteX2" fmla="*/ 245534 w 928512"/>
              <a:gd name="connsiteY2" fmla="*/ 635000 h 733778"/>
              <a:gd name="connsiteX3" fmla="*/ 829734 w 928512"/>
              <a:gd name="connsiteY3" fmla="*/ 719667 h 733778"/>
              <a:gd name="connsiteX4" fmla="*/ 838200 w 928512"/>
              <a:gd name="connsiteY4" fmla="*/ 719667 h 733778"/>
              <a:gd name="connsiteX5" fmla="*/ 846667 w 928512"/>
              <a:gd name="connsiteY5" fmla="*/ 728134 h 73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512" h="733778">
                <a:moveTo>
                  <a:pt x="0" y="0"/>
                </a:moveTo>
                <a:cubicBezTo>
                  <a:pt x="4939" y="171450"/>
                  <a:pt x="9878" y="342901"/>
                  <a:pt x="50800" y="448734"/>
                </a:cubicBezTo>
                <a:cubicBezTo>
                  <a:pt x="91722" y="554567"/>
                  <a:pt x="115712" y="589844"/>
                  <a:pt x="245534" y="635000"/>
                </a:cubicBezTo>
                <a:cubicBezTo>
                  <a:pt x="375356" y="680156"/>
                  <a:pt x="730956" y="705556"/>
                  <a:pt x="829734" y="719667"/>
                </a:cubicBezTo>
                <a:cubicBezTo>
                  <a:pt x="928512" y="733778"/>
                  <a:pt x="835378" y="718256"/>
                  <a:pt x="838200" y="719667"/>
                </a:cubicBezTo>
                <a:cubicBezTo>
                  <a:pt x="841022" y="721078"/>
                  <a:pt x="843844" y="724606"/>
                  <a:pt x="846667" y="72813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rot="16200000" flipH="1">
            <a:off x="2214546" y="4286256"/>
            <a:ext cx="1500198" cy="135732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28596" y="185736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500034" y="4357694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072066" y="2500306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Два решения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5000628" y="5000636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 решений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4071934" y="4714884"/>
            <a:ext cx="37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857488" y="3714752"/>
            <a:ext cx="45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8" grpId="0"/>
      <p:bldP spid="19" grpId="0"/>
      <p:bldP spid="28" grpId="0" animBg="1"/>
      <p:bldP spid="29" grpId="0" animBg="1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в)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2910" y="1000108"/>
            <a:ext cx="15985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у</a:t>
            </a:r>
            <a:r>
              <a:rPr lang="ru-RU" sz="2800" dirty="0" smtClean="0"/>
              <a:t>=-2х²-5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=3х²+4</a:t>
            </a:r>
            <a:endParaRPr lang="ru-RU" sz="2800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500034" y="1142984"/>
            <a:ext cx="142876" cy="78581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2822563" y="1463661"/>
            <a:ext cx="250033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857488" y="1643050"/>
            <a:ext cx="278608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 10"/>
          <p:cNvSpPr/>
          <p:nvPr/>
        </p:nvSpPr>
        <p:spPr>
          <a:xfrm rot="10800000">
            <a:off x="3714744" y="2214554"/>
            <a:ext cx="646289" cy="1041400"/>
          </a:xfrm>
          <a:custGeom>
            <a:avLst/>
            <a:gdLst>
              <a:gd name="connsiteX0" fmla="*/ 0 w 646289"/>
              <a:gd name="connsiteY0" fmla="*/ 57856 h 1041400"/>
              <a:gd name="connsiteX1" fmla="*/ 50800 w 646289"/>
              <a:gd name="connsiteY1" fmla="*/ 548923 h 1041400"/>
              <a:gd name="connsiteX2" fmla="*/ 143933 w 646289"/>
              <a:gd name="connsiteY2" fmla="*/ 879123 h 1041400"/>
              <a:gd name="connsiteX3" fmla="*/ 304800 w 646289"/>
              <a:gd name="connsiteY3" fmla="*/ 1039989 h 1041400"/>
              <a:gd name="connsiteX4" fmla="*/ 474133 w 646289"/>
              <a:gd name="connsiteY4" fmla="*/ 870656 h 1041400"/>
              <a:gd name="connsiteX5" fmla="*/ 558800 w 646289"/>
              <a:gd name="connsiteY5" fmla="*/ 523523 h 1041400"/>
              <a:gd name="connsiteX6" fmla="*/ 635000 w 646289"/>
              <a:gd name="connsiteY6" fmla="*/ 74789 h 1041400"/>
              <a:gd name="connsiteX7" fmla="*/ 626533 w 646289"/>
              <a:gd name="connsiteY7" fmla="*/ 74789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289" h="1041400">
                <a:moveTo>
                  <a:pt x="0" y="57856"/>
                </a:moveTo>
                <a:cubicBezTo>
                  <a:pt x="13405" y="234950"/>
                  <a:pt x="26811" y="412045"/>
                  <a:pt x="50800" y="548923"/>
                </a:cubicBezTo>
                <a:cubicBezTo>
                  <a:pt x="74789" y="685801"/>
                  <a:pt x="101600" y="797279"/>
                  <a:pt x="143933" y="879123"/>
                </a:cubicBezTo>
                <a:cubicBezTo>
                  <a:pt x="186266" y="960967"/>
                  <a:pt x="249767" y="1041400"/>
                  <a:pt x="304800" y="1039989"/>
                </a:cubicBezTo>
                <a:cubicBezTo>
                  <a:pt x="359833" y="1038578"/>
                  <a:pt x="431800" y="956734"/>
                  <a:pt x="474133" y="870656"/>
                </a:cubicBezTo>
                <a:cubicBezTo>
                  <a:pt x="516466" y="784578"/>
                  <a:pt x="531989" y="656167"/>
                  <a:pt x="558800" y="523523"/>
                </a:cubicBezTo>
                <a:cubicBezTo>
                  <a:pt x="585611" y="390879"/>
                  <a:pt x="623711" y="149578"/>
                  <a:pt x="635000" y="74789"/>
                </a:cubicBezTo>
                <a:cubicBezTo>
                  <a:pt x="646289" y="0"/>
                  <a:pt x="636411" y="37394"/>
                  <a:pt x="626533" y="7478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3857620" y="142852"/>
            <a:ext cx="460022" cy="1159932"/>
          </a:xfrm>
          <a:custGeom>
            <a:avLst/>
            <a:gdLst>
              <a:gd name="connsiteX0" fmla="*/ 0 w 460022"/>
              <a:gd name="connsiteY0" fmla="*/ 36688 h 1159932"/>
              <a:gd name="connsiteX1" fmla="*/ 25400 w 460022"/>
              <a:gd name="connsiteY1" fmla="*/ 587021 h 1159932"/>
              <a:gd name="connsiteX2" fmla="*/ 76200 w 460022"/>
              <a:gd name="connsiteY2" fmla="*/ 925688 h 1159932"/>
              <a:gd name="connsiteX3" fmla="*/ 135467 w 460022"/>
              <a:gd name="connsiteY3" fmla="*/ 1095021 h 1159932"/>
              <a:gd name="connsiteX4" fmla="*/ 245533 w 460022"/>
              <a:gd name="connsiteY4" fmla="*/ 1154288 h 1159932"/>
              <a:gd name="connsiteX5" fmla="*/ 330200 w 460022"/>
              <a:gd name="connsiteY5" fmla="*/ 1061155 h 1159932"/>
              <a:gd name="connsiteX6" fmla="*/ 406400 w 460022"/>
              <a:gd name="connsiteY6" fmla="*/ 730955 h 1159932"/>
              <a:gd name="connsiteX7" fmla="*/ 440267 w 460022"/>
              <a:gd name="connsiteY7" fmla="*/ 341488 h 1159932"/>
              <a:gd name="connsiteX8" fmla="*/ 457200 w 460022"/>
              <a:gd name="connsiteY8" fmla="*/ 45155 h 1159932"/>
              <a:gd name="connsiteX9" fmla="*/ 457200 w 460022"/>
              <a:gd name="connsiteY9" fmla="*/ 70555 h 1159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0022" h="1159932">
                <a:moveTo>
                  <a:pt x="0" y="36688"/>
                </a:moveTo>
                <a:cubicBezTo>
                  <a:pt x="6350" y="237771"/>
                  <a:pt x="12700" y="438854"/>
                  <a:pt x="25400" y="587021"/>
                </a:cubicBezTo>
                <a:cubicBezTo>
                  <a:pt x="38100" y="735188"/>
                  <a:pt x="57856" y="841021"/>
                  <a:pt x="76200" y="925688"/>
                </a:cubicBezTo>
                <a:cubicBezTo>
                  <a:pt x="94544" y="1010355"/>
                  <a:pt x="107245" y="1056921"/>
                  <a:pt x="135467" y="1095021"/>
                </a:cubicBezTo>
                <a:cubicBezTo>
                  <a:pt x="163689" y="1133121"/>
                  <a:pt x="213078" y="1159932"/>
                  <a:pt x="245533" y="1154288"/>
                </a:cubicBezTo>
                <a:cubicBezTo>
                  <a:pt x="277988" y="1148644"/>
                  <a:pt x="303389" y="1131710"/>
                  <a:pt x="330200" y="1061155"/>
                </a:cubicBezTo>
                <a:cubicBezTo>
                  <a:pt x="357011" y="990600"/>
                  <a:pt x="388056" y="850899"/>
                  <a:pt x="406400" y="730955"/>
                </a:cubicBezTo>
                <a:cubicBezTo>
                  <a:pt x="424744" y="611011"/>
                  <a:pt x="431800" y="455788"/>
                  <a:pt x="440267" y="341488"/>
                </a:cubicBezTo>
                <a:cubicBezTo>
                  <a:pt x="448734" y="227188"/>
                  <a:pt x="454378" y="90310"/>
                  <a:pt x="457200" y="45155"/>
                </a:cubicBezTo>
                <a:cubicBezTo>
                  <a:pt x="460022" y="0"/>
                  <a:pt x="458611" y="35277"/>
                  <a:pt x="457200" y="70555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000496" y="1214422"/>
            <a:ext cx="41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4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000496" y="2000240"/>
            <a:ext cx="535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-5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643570" y="1428736"/>
            <a:ext cx="37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00496" y="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857884" y="1000108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 решений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14348" y="3857628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85786" y="4500570"/>
            <a:ext cx="1446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х²+у²=9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=3</a:t>
            </a:r>
            <a:endParaRPr lang="ru-RU" sz="2800" dirty="0"/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714348" y="4714884"/>
            <a:ext cx="142876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5429256" y="4786322"/>
            <a:ext cx="45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071934" y="3571876"/>
            <a:ext cx="37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3357554" y="4429132"/>
            <a:ext cx="1285884" cy="1214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>
          <a:xfrm rot="5400000" flipH="1" flipV="1">
            <a:off x="2714612" y="5000636"/>
            <a:ext cx="257176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714612" y="5072074"/>
            <a:ext cx="271464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572000" y="5000636"/>
            <a:ext cx="555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3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3143240" y="5072074"/>
            <a:ext cx="392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-3</a:t>
            </a:r>
            <a:endParaRPr lang="ru-R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3929058" y="4214819"/>
            <a:ext cx="555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3</a:t>
            </a:r>
            <a:endParaRPr lang="ru-RU" sz="12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2643174" y="4429132"/>
            <a:ext cx="2786082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357950" y="5000636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Одно решение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7" grpId="0"/>
      <p:bldP spid="29" grpId="0"/>
      <p:bldP spid="31" grpId="0" animBg="1"/>
      <p:bldP spid="36" grpId="0"/>
      <p:bldP spid="37" grpId="0"/>
      <p:bldP spid="38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571480"/>
            <a:ext cx="937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Перечислите способы решения систем уравнений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</a:rPr>
              <a:t>Каким из способов лучше решить систему?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928802"/>
            <a:ext cx="38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7224" y="2143116"/>
            <a:ext cx="26661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²+у²=9</a:t>
            </a:r>
          </a:p>
          <a:p>
            <a:r>
              <a:rPr lang="ru-RU" sz="2800" dirty="0" smtClean="0"/>
              <a:t>(х-1)²+(у+2)²=4</a:t>
            </a:r>
            <a:endParaRPr lang="ru-RU" sz="2800" dirty="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785786" y="2357430"/>
            <a:ext cx="142876" cy="7143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857752" y="1857364"/>
            <a:ext cx="38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00694" y="2428868"/>
            <a:ext cx="110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-у=5</a:t>
            </a:r>
          </a:p>
          <a:p>
            <a:endParaRPr lang="ru-RU" sz="28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500694" y="2928934"/>
          <a:ext cx="1143008" cy="739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3" imgW="647640" imgH="419040" progId="Equation.3">
                  <p:embed/>
                </p:oleObj>
              </mc:Choice>
              <mc:Fallback>
                <p:oleObj name="Формула" r:id="rId3" imgW="64764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2928934"/>
                        <a:ext cx="1143008" cy="739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Левая фигурная скобка 11"/>
          <p:cNvSpPr/>
          <p:nvPr/>
        </p:nvSpPr>
        <p:spPr>
          <a:xfrm>
            <a:off x="5429256" y="2643182"/>
            <a:ext cx="142876" cy="92869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571736" y="428625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000364" y="4572008"/>
            <a:ext cx="18469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²-2у²=14</a:t>
            </a:r>
          </a:p>
          <a:p>
            <a:r>
              <a:rPr lang="ru-RU" sz="2800" dirty="0"/>
              <a:t>х</a:t>
            </a:r>
            <a:r>
              <a:rPr lang="ru-RU" sz="2800" dirty="0" smtClean="0"/>
              <a:t>²+2у²=18</a:t>
            </a:r>
            <a:endParaRPr lang="ru-RU" sz="2800" dirty="0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3000364" y="4786322"/>
            <a:ext cx="71438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2" grpId="0" animBg="1"/>
      <p:bldP spid="13" grpId="0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357166"/>
            <a:ext cx="80906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Применение систем уравнений при решении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геометрических задач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57161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Диагональ прямоугольника 10 см., а одна из сторон на 2 см.больше другой. Найдите стороны прямоугольника.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786058"/>
            <a:ext cx="2714644" cy="20002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571472" y="2786058"/>
            <a:ext cx="2714644" cy="200026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8429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Применение систем уравнений при решении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 задач на «движение»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5" y="1500174"/>
            <a:ext cx="8715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Из двух посёлков, расстояние между которыми 40 км одновременно,</a:t>
            </a:r>
          </a:p>
          <a:p>
            <a:r>
              <a:rPr lang="ru-RU" sz="2000" dirty="0" smtClean="0"/>
              <a:t> навстречу друг другу вышли два пешехода. Через 4 часа им оставалось пройти до встречи  4 километра. Если бы первый пешеход вышел на 1 час раньше, то встреча произошла бы на середине пути.</a:t>
            </a:r>
          </a:p>
          <a:p>
            <a:r>
              <a:rPr lang="ru-RU" sz="2000" dirty="0" smtClean="0"/>
              <a:t>С какой скоростью шёл каждый пешеход? 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3214686"/>
          <a:ext cx="450059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642942"/>
                <a:gridCol w="857256"/>
                <a:gridCol w="157163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случай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4929198"/>
          <a:ext cx="450059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642942"/>
                <a:gridCol w="857256"/>
                <a:gridCol w="157163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2случай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5500694" y="3571876"/>
            <a:ext cx="292895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643570" y="3429000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8072462" y="3429000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72132" y="314324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072462" y="300037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5429256" y="3500438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8358214" y="3500438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500694" y="3571876"/>
            <a:ext cx="3132826" cy="520460"/>
          </a:xfrm>
          <a:custGeom>
            <a:avLst/>
            <a:gdLst>
              <a:gd name="connsiteX0" fmla="*/ 0 w 3132826"/>
              <a:gd name="connsiteY0" fmla="*/ 90577 h 520460"/>
              <a:gd name="connsiteX1" fmla="*/ 612475 w 3132826"/>
              <a:gd name="connsiteY1" fmla="*/ 366622 h 520460"/>
              <a:gd name="connsiteX2" fmla="*/ 1276709 w 3132826"/>
              <a:gd name="connsiteY2" fmla="*/ 478766 h 520460"/>
              <a:gd name="connsiteX3" fmla="*/ 2182483 w 3132826"/>
              <a:gd name="connsiteY3" fmla="*/ 452886 h 520460"/>
              <a:gd name="connsiteX4" fmla="*/ 2993366 w 3132826"/>
              <a:gd name="connsiteY4" fmla="*/ 73324 h 520460"/>
              <a:gd name="connsiteX5" fmla="*/ 3019245 w 3132826"/>
              <a:gd name="connsiteY5" fmla="*/ 12939 h 5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2826" h="520460">
                <a:moveTo>
                  <a:pt x="0" y="90577"/>
                </a:moveTo>
                <a:cubicBezTo>
                  <a:pt x="199845" y="196250"/>
                  <a:pt x="399690" y="301924"/>
                  <a:pt x="612475" y="366622"/>
                </a:cubicBezTo>
                <a:cubicBezTo>
                  <a:pt x="825260" y="431320"/>
                  <a:pt x="1015041" y="464389"/>
                  <a:pt x="1276709" y="478766"/>
                </a:cubicBezTo>
                <a:cubicBezTo>
                  <a:pt x="1538377" y="493143"/>
                  <a:pt x="1896374" y="520460"/>
                  <a:pt x="2182483" y="452886"/>
                </a:cubicBezTo>
                <a:cubicBezTo>
                  <a:pt x="2468593" y="385312"/>
                  <a:pt x="2853906" y="146648"/>
                  <a:pt x="2993366" y="73324"/>
                </a:cubicBezTo>
                <a:cubicBezTo>
                  <a:pt x="3132826" y="0"/>
                  <a:pt x="3076035" y="6469"/>
                  <a:pt x="3019245" y="12939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786578" y="4071942"/>
            <a:ext cx="80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</a:t>
            </a:r>
            <a:r>
              <a:rPr lang="ru-RU" dirty="0" smtClean="0"/>
              <a:t>км.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6858016" y="3571876"/>
            <a:ext cx="285752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15140" y="3143248"/>
            <a:ext cx="1030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4км.</a:t>
            </a:r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572132" y="5214950"/>
            <a:ext cx="292895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5429256" y="5143512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358214" y="5143512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715008" y="464344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5857884" y="5072074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8072462" y="5000636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6929454" y="4857760"/>
            <a:ext cx="45719" cy="35719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5500694" y="5214950"/>
            <a:ext cx="3132826" cy="520460"/>
          </a:xfrm>
          <a:custGeom>
            <a:avLst/>
            <a:gdLst>
              <a:gd name="connsiteX0" fmla="*/ 0 w 3132826"/>
              <a:gd name="connsiteY0" fmla="*/ 90577 h 520460"/>
              <a:gd name="connsiteX1" fmla="*/ 612475 w 3132826"/>
              <a:gd name="connsiteY1" fmla="*/ 366622 h 520460"/>
              <a:gd name="connsiteX2" fmla="*/ 1276709 w 3132826"/>
              <a:gd name="connsiteY2" fmla="*/ 478766 h 520460"/>
              <a:gd name="connsiteX3" fmla="*/ 2182483 w 3132826"/>
              <a:gd name="connsiteY3" fmla="*/ 452886 h 520460"/>
              <a:gd name="connsiteX4" fmla="*/ 2993366 w 3132826"/>
              <a:gd name="connsiteY4" fmla="*/ 73324 h 520460"/>
              <a:gd name="connsiteX5" fmla="*/ 3019245 w 3132826"/>
              <a:gd name="connsiteY5" fmla="*/ 12939 h 5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2826" h="520460">
                <a:moveTo>
                  <a:pt x="0" y="90577"/>
                </a:moveTo>
                <a:cubicBezTo>
                  <a:pt x="199845" y="196250"/>
                  <a:pt x="399690" y="301924"/>
                  <a:pt x="612475" y="366622"/>
                </a:cubicBezTo>
                <a:cubicBezTo>
                  <a:pt x="825260" y="431320"/>
                  <a:pt x="1015041" y="464389"/>
                  <a:pt x="1276709" y="478766"/>
                </a:cubicBezTo>
                <a:cubicBezTo>
                  <a:pt x="1538377" y="493143"/>
                  <a:pt x="1896374" y="520460"/>
                  <a:pt x="2182483" y="452886"/>
                </a:cubicBezTo>
                <a:cubicBezTo>
                  <a:pt x="2468593" y="385312"/>
                  <a:pt x="2853906" y="146648"/>
                  <a:pt x="2993366" y="73324"/>
                </a:cubicBezTo>
                <a:cubicBezTo>
                  <a:pt x="3132826" y="0"/>
                  <a:pt x="3076035" y="6469"/>
                  <a:pt x="3019245" y="12939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572264" y="5786454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40</a:t>
            </a:r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8143900" y="4643446"/>
            <a:ext cx="37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Применение систем уравнений при решении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 задач на «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смеси и сплавы»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1285860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Имеется два сплава . </a:t>
            </a:r>
            <a:r>
              <a:rPr lang="en-US" sz="2400" dirty="0" smtClean="0"/>
              <a:t>I </a:t>
            </a:r>
            <a:r>
              <a:rPr lang="ru-RU" sz="2400" dirty="0" smtClean="0"/>
              <a:t>сплав содержит 10% никеля, а </a:t>
            </a:r>
            <a:r>
              <a:rPr lang="en-US" sz="2400" dirty="0" smtClean="0"/>
              <a:t>II </a:t>
            </a:r>
            <a:r>
              <a:rPr lang="ru-RU" sz="2400" dirty="0" smtClean="0"/>
              <a:t>– 30% никеля. Из этих сплавов получили третий сплав массой 20 кг., содержащий 25% никеля. На сколько килограммов масса </a:t>
            </a:r>
            <a:r>
              <a:rPr lang="en-US" sz="2400" dirty="0" smtClean="0"/>
              <a:t>I</a:t>
            </a:r>
            <a:r>
              <a:rPr lang="ru-RU" sz="2400" dirty="0" smtClean="0"/>
              <a:t> сплава меньше массы </a:t>
            </a:r>
            <a:r>
              <a:rPr lang="en-US" sz="2400" dirty="0" smtClean="0"/>
              <a:t>II</a:t>
            </a:r>
            <a:r>
              <a:rPr lang="ru-RU" sz="2400" dirty="0" smtClean="0"/>
              <a:t> сплава?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9" y="3071810"/>
          <a:ext cx="7643864" cy="3000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236"/>
                <a:gridCol w="1512106"/>
                <a:gridCol w="1893434"/>
                <a:gridCol w="2805088"/>
              </a:tblGrid>
              <a:tr h="12204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 </a:t>
                      </a:r>
                      <a:r>
                        <a:rPr lang="ru-RU" dirty="0" smtClean="0"/>
                        <a:t> сплава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</a:t>
                      </a:r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никеля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r>
                        <a:rPr lang="ru-RU" dirty="0" smtClean="0"/>
                        <a:t> никеля в сплаве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465586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r>
                        <a:rPr lang="ru-RU" dirty="0" smtClean="0"/>
                        <a:t> сплав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173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r>
                        <a:rPr lang="en-US" i="0" dirty="0" smtClean="0"/>
                        <a:t>I</a:t>
                      </a:r>
                      <a:r>
                        <a:rPr lang="ru-RU" dirty="0" smtClean="0"/>
                        <a:t>сплав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173">
                <a:tc>
                  <a:txBody>
                    <a:bodyPr/>
                    <a:lstStyle/>
                    <a:p>
                      <a:r>
                        <a:rPr lang="en-US" dirty="0" smtClean="0"/>
                        <a:t>III</a:t>
                      </a:r>
                      <a:r>
                        <a:rPr lang="ru-RU" dirty="0" smtClean="0"/>
                        <a:t>сплав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285728"/>
            <a:ext cx="44291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1.Выразите переменную у через х: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а) 2х+у=7        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у=_______________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б) 2у-6х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=4     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у=_______________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AutoShape 2"/>
          <p:cNvSpPr>
            <a:spLocks/>
          </p:cNvSpPr>
          <p:nvPr/>
        </p:nvSpPr>
        <p:spPr bwMode="auto">
          <a:xfrm>
            <a:off x="142844" y="1785926"/>
            <a:ext cx="142876" cy="447676"/>
          </a:xfrm>
          <a:prstGeom prst="leftBrace">
            <a:avLst>
              <a:gd name="adj1" fmla="val 2807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9" name="AutoShape 3"/>
          <p:cNvSpPr>
            <a:spLocks noChangeShapeType="1"/>
          </p:cNvSpPr>
          <p:nvPr/>
        </p:nvSpPr>
        <p:spPr bwMode="auto">
          <a:xfrm flipH="1" flipV="1">
            <a:off x="3428992" y="1643050"/>
            <a:ext cx="9525" cy="26574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85720" y="1285860"/>
            <a:ext cx="885828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2.Схематически изобразите графики и укажите количество решений</a:t>
            </a:r>
            <a:r>
              <a:rPr kumimoji="0" lang="ru-RU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14282" y="1714488"/>
            <a:ext cx="27860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=х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=4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462" name="AutoShape 6"/>
          <p:cNvCxnSpPr>
            <a:cxnSpLocks noChangeShapeType="1"/>
          </p:cNvCxnSpPr>
          <p:nvPr/>
        </p:nvCxnSpPr>
        <p:spPr bwMode="auto">
          <a:xfrm>
            <a:off x="1500166" y="3000372"/>
            <a:ext cx="382905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71604" y="1857364"/>
          <a:ext cx="3488055" cy="2506218"/>
        </p:xfrm>
        <a:graphic>
          <a:graphicData uri="http://schemas.openxmlformats.org/drawingml/2006/table">
            <a:tbl>
              <a:tblPr/>
              <a:tblGrid>
                <a:gridCol w="248920"/>
                <a:gridCol w="270510"/>
                <a:gridCol w="269875"/>
                <a:gridCol w="269875"/>
                <a:gridCol w="269875"/>
                <a:gridCol w="269875"/>
                <a:gridCol w="269875"/>
                <a:gridCol w="269875"/>
                <a:gridCol w="269875"/>
                <a:gridCol w="269875"/>
                <a:gridCol w="269875"/>
                <a:gridCol w="269875"/>
                <a:gridCol w="269875"/>
              </a:tblGrid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55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214282" y="4643446"/>
            <a:ext cx="55721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3.Составьте систему уравнений по условию задачи: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Площадь прямоугольника 28 см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а его периметр 22 см.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Найдите стороны прямоугольника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7500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 Ключи к тесту</a:t>
            </a:r>
          </a:p>
          <a:p>
            <a:r>
              <a:rPr lang="en-US" dirty="0" smtClean="0"/>
              <a:t>I</a:t>
            </a:r>
            <a:r>
              <a:rPr lang="ru-RU" dirty="0" smtClean="0"/>
              <a:t> вариант           </a:t>
            </a:r>
            <a:r>
              <a:rPr lang="en-US" dirty="0" smtClean="0"/>
              <a:t> </a:t>
            </a:r>
            <a:r>
              <a:rPr lang="ru-RU" dirty="0" smtClean="0"/>
              <a:t>                                                          </a:t>
            </a:r>
            <a:r>
              <a:rPr lang="en-US" dirty="0" smtClean="0"/>
              <a:t> II</a:t>
            </a:r>
            <a:r>
              <a:rPr lang="ru-RU" dirty="0" smtClean="0"/>
              <a:t> вариант</a:t>
            </a:r>
          </a:p>
          <a:p>
            <a:endParaRPr lang="ru-RU" dirty="0" smtClean="0"/>
          </a:p>
          <a:p>
            <a:r>
              <a:rPr lang="ru-RU" dirty="0" smtClean="0"/>
              <a:t>1.а) у=-2х+7                                                             1. а) у=3х+8</a:t>
            </a:r>
          </a:p>
          <a:p>
            <a:r>
              <a:rPr lang="ru-RU" dirty="0" smtClean="0"/>
              <a:t>   б) у=3х²+2                                                                 б) у=-3х²+5</a:t>
            </a:r>
          </a:p>
          <a:p>
            <a:endParaRPr lang="ru-RU" dirty="0" smtClean="0"/>
          </a:p>
          <a:p>
            <a:r>
              <a:rPr lang="ru-RU" dirty="0" smtClean="0"/>
              <a:t>2.                                                                               2.                                                                   </a:t>
            </a:r>
          </a:p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785918" y="2428868"/>
            <a:ext cx="1071570" cy="928694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 flipH="1" flipV="1">
            <a:off x="1285852" y="2857496"/>
            <a:ext cx="214314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071538" y="2928934"/>
            <a:ext cx="250033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олилиния 15"/>
          <p:cNvSpPr/>
          <p:nvPr/>
        </p:nvSpPr>
        <p:spPr>
          <a:xfrm>
            <a:off x="1928794" y="1643050"/>
            <a:ext cx="821267" cy="1030112"/>
          </a:xfrm>
          <a:custGeom>
            <a:avLst/>
            <a:gdLst>
              <a:gd name="connsiteX0" fmla="*/ 0 w 821267"/>
              <a:gd name="connsiteY0" fmla="*/ 33867 h 1030112"/>
              <a:gd name="connsiteX1" fmla="*/ 42334 w 821267"/>
              <a:gd name="connsiteY1" fmla="*/ 491067 h 1030112"/>
              <a:gd name="connsiteX2" fmla="*/ 101600 w 821267"/>
              <a:gd name="connsiteY2" fmla="*/ 677334 h 1030112"/>
              <a:gd name="connsiteX3" fmla="*/ 228600 w 821267"/>
              <a:gd name="connsiteY3" fmla="*/ 863600 h 1030112"/>
              <a:gd name="connsiteX4" fmla="*/ 389467 w 821267"/>
              <a:gd name="connsiteY4" fmla="*/ 990600 h 1030112"/>
              <a:gd name="connsiteX5" fmla="*/ 474134 w 821267"/>
              <a:gd name="connsiteY5" fmla="*/ 1007534 h 1030112"/>
              <a:gd name="connsiteX6" fmla="*/ 626534 w 821267"/>
              <a:gd name="connsiteY6" fmla="*/ 855134 h 1030112"/>
              <a:gd name="connsiteX7" fmla="*/ 719667 w 821267"/>
              <a:gd name="connsiteY7" fmla="*/ 660400 h 1030112"/>
              <a:gd name="connsiteX8" fmla="*/ 770467 w 821267"/>
              <a:gd name="connsiteY8" fmla="*/ 389467 h 1030112"/>
              <a:gd name="connsiteX9" fmla="*/ 821267 w 821267"/>
              <a:gd name="connsiteY9" fmla="*/ 0 h 103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1267" h="1030112">
                <a:moveTo>
                  <a:pt x="0" y="33867"/>
                </a:moveTo>
                <a:cubicBezTo>
                  <a:pt x="12700" y="208845"/>
                  <a:pt x="25401" y="383823"/>
                  <a:pt x="42334" y="491067"/>
                </a:cubicBezTo>
                <a:cubicBezTo>
                  <a:pt x="59267" y="598311"/>
                  <a:pt x="70556" y="615245"/>
                  <a:pt x="101600" y="677334"/>
                </a:cubicBezTo>
                <a:cubicBezTo>
                  <a:pt x="132644" y="739423"/>
                  <a:pt x="180622" y="811389"/>
                  <a:pt x="228600" y="863600"/>
                </a:cubicBezTo>
                <a:cubicBezTo>
                  <a:pt x="276578" y="915811"/>
                  <a:pt x="348545" y="966611"/>
                  <a:pt x="389467" y="990600"/>
                </a:cubicBezTo>
                <a:cubicBezTo>
                  <a:pt x="430389" y="1014589"/>
                  <a:pt x="434623" y="1030112"/>
                  <a:pt x="474134" y="1007534"/>
                </a:cubicBezTo>
                <a:cubicBezTo>
                  <a:pt x="513645" y="984956"/>
                  <a:pt x="585612" y="912990"/>
                  <a:pt x="626534" y="855134"/>
                </a:cubicBezTo>
                <a:cubicBezTo>
                  <a:pt x="667456" y="797278"/>
                  <a:pt x="695678" y="738011"/>
                  <a:pt x="719667" y="660400"/>
                </a:cubicBezTo>
                <a:cubicBezTo>
                  <a:pt x="743656" y="582789"/>
                  <a:pt x="753534" y="499534"/>
                  <a:pt x="770467" y="389467"/>
                </a:cubicBezTo>
                <a:cubicBezTo>
                  <a:pt x="787400" y="279400"/>
                  <a:pt x="804333" y="139700"/>
                  <a:pt x="821267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71472" y="3929066"/>
            <a:ext cx="1881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Два решения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42910" y="500063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ru-RU" dirty="0" smtClean="0"/>
              <a:t>ху=28</a:t>
            </a:r>
          </a:p>
          <a:p>
            <a:pPr marL="342900" indent="-342900"/>
            <a:r>
              <a:rPr lang="ru-RU" dirty="0" smtClean="0"/>
              <a:t>     2(</a:t>
            </a:r>
            <a:r>
              <a:rPr lang="ru-RU" dirty="0" err="1" smtClean="0"/>
              <a:t>х+у</a:t>
            </a:r>
            <a:r>
              <a:rPr lang="ru-RU" dirty="0" smtClean="0"/>
              <a:t>)=22</a:t>
            </a:r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928662" y="5143512"/>
            <a:ext cx="142876" cy="42862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 flipH="1">
            <a:off x="5715008" y="4929198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ru-RU" dirty="0" smtClean="0"/>
              <a:t>ху=36</a:t>
            </a:r>
          </a:p>
          <a:p>
            <a:pPr marL="342900" indent="-342900"/>
            <a:r>
              <a:rPr lang="ru-RU" dirty="0" smtClean="0"/>
              <a:t>     2(</a:t>
            </a:r>
            <a:r>
              <a:rPr lang="ru-RU" dirty="0" err="1" smtClean="0"/>
              <a:t>х+у</a:t>
            </a:r>
            <a:r>
              <a:rPr lang="ru-RU" dirty="0" smtClean="0"/>
              <a:t>)=26</a:t>
            </a:r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6000760" y="5072074"/>
            <a:ext cx="142876" cy="42862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6215074" y="3000372"/>
            <a:ext cx="200026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143636" y="3071810"/>
            <a:ext cx="242889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олилиния 25"/>
          <p:cNvSpPr/>
          <p:nvPr/>
        </p:nvSpPr>
        <p:spPr>
          <a:xfrm>
            <a:off x="6731000" y="1820333"/>
            <a:ext cx="838200" cy="2362200"/>
          </a:xfrm>
          <a:custGeom>
            <a:avLst/>
            <a:gdLst>
              <a:gd name="connsiteX0" fmla="*/ 0 w 838200"/>
              <a:gd name="connsiteY0" fmla="*/ 2362200 h 2362200"/>
              <a:gd name="connsiteX1" fmla="*/ 50800 w 838200"/>
              <a:gd name="connsiteY1" fmla="*/ 1921934 h 2362200"/>
              <a:gd name="connsiteX2" fmla="*/ 143933 w 838200"/>
              <a:gd name="connsiteY2" fmla="*/ 1591734 h 2362200"/>
              <a:gd name="connsiteX3" fmla="*/ 304800 w 838200"/>
              <a:gd name="connsiteY3" fmla="*/ 1413934 h 2362200"/>
              <a:gd name="connsiteX4" fmla="*/ 499533 w 838200"/>
              <a:gd name="connsiteY4" fmla="*/ 1261534 h 2362200"/>
              <a:gd name="connsiteX5" fmla="*/ 677333 w 838200"/>
              <a:gd name="connsiteY5" fmla="*/ 948267 h 2362200"/>
              <a:gd name="connsiteX6" fmla="*/ 787400 w 838200"/>
              <a:gd name="connsiteY6" fmla="*/ 508000 h 2362200"/>
              <a:gd name="connsiteX7" fmla="*/ 821267 w 838200"/>
              <a:gd name="connsiteY7" fmla="*/ 186267 h 2362200"/>
              <a:gd name="connsiteX8" fmla="*/ 838200 w 838200"/>
              <a:gd name="connsiteY8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200" h="2362200">
                <a:moveTo>
                  <a:pt x="0" y="2362200"/>
                </a:moveTo>
                <a:cubicBezTo>
                  <a:pt x="13405" y="2206272"/>
                  <a:pt x="26811" y="2050345"/>
                  <a:pt x="50800" y="1921934"/>
                </a:cubicBezTo>
                <a:cubicBezTo>
                  <a:pt x="74789" y="1793523"/>
                  <a:pt x="101600" y="1676401"/>
                  <a:pt x="143933" y="1591734"/>
                </a:cubicBezTo>
                <a:cubicBezTo>
                  <a:pt x="186266" y="1507067"/>
                  <a:pt x="245533" y="1468967"/>
                  <a:pt x="304800" y="1413934"/>
                </a:cubicBezTo>
                <a:cubicBezTo>
                  <a:pt x="364067" y="1358901"/>
                  <a:pt x="437444" y="1339145"/>
                  <a:pt x="499533" y="1261534"/>
                </a:cubicBezTo>
                <a:cubicBezTo>
                  <a:pt x="561622" y="1183923"/>
                  <a:pt x="629355" y="1073856"/>
                  <a:pt x="677333" y="948267"/>
                </a:cubicBezTo>
                <a:cubicBezTo>
                  <a:pt x="725311" y="822678"/>
                  <a:pt x="763411" y="635000"/>
                  <a:pt x="787400" y="508000"/>
                </a:cubicBezTo>
                <a:cubicBezTo>
                  <a:pt x="811389" y="381000"/>
                  <a:pt x="812800" y="270934"/>
                  <a:pt x="821267" y="186267"/>
                </a:cubicBezTo>
                <a:cubicBezTo>
                  <a:pt x="829734" y="101600"/>
                  <a:pt x="833967" y="50800"/>
                  <a:pt x="838200" y="0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7247467" y="2167467"/>
            <a:ext cx="931333" cy="876299"/>
          </a:xfrm>
          <a:custGeom>
            <a:avLst/>
            <a:gdLst>
              <a:gd name="connsiteX0" fmla="*/ 0 w 931333"/>
              <a:gd name="connsiteY0" fmla="*/ 0 h 876299"/>
              <a:gd name="connsiteX1" fmla="*/ 33866 w 931333"/>
              <a:gd name="connsiteY1" fmla="*/ 279400 h 876299"/>
              <a:gd name="connsiteX2" fmla="*/ 50800 w 931333"/>
              <a:gd name="connsiteY2" fmla="*/ 499533 h 876299"/>
              <a:gd name="connsiteX3" fmla="*/ 101600 w 931333"/>
              <a:gd name="connsiteY3" fmla="*/ 728133 h 876299"/>
              <a:gd name="connsiteX4" fmla="*/ 304800 w 931333"/>
              <a:gd name="connsiteY4" fmla="*/ 829733 h 876299"/>
              <a:gd name="connsiteX5" fmla="*/ 719666 w 931333"/>
              <a:gd name="connsiteY5" fmla="*/ 872066 h 876299"/>
              <a:gd name="connsiteX6" fmla="*/ 931333 w 931333"/>
              <a:gd name="connsiteY6" fmla="*/ 855133 h 876299"/>
              <a:gd name="connsiteX7" fmla="*/ 931333 w 931333"/>
              <a:gd name="connsiteY7" fmla="*/ 855133 h 87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1333" h="876299">
                <a:moveTo>
                  <a:pt x="0" y="0"/>
                </a:moveTo>
                <a:cubicBezTo>
                  <a:pt x="12699" y="98072"/>
                  <a:pt x="25399" y="196145"/>
                  <a:pt x="33866" y="279400"/>
                </a:cubicBezTo>
                <a:cubicBezTo>
                  <a:pt x="42333" y="362656"/>
                  <a:pt x="39511" y="424744"/>
                  <a:pt x="50800" y="499533"/>
                </a:cubicBezTo>
                <a:cubicBezTo>
                  <a:pt x="62089" y="574322"/>
                  <a:pt x="59267" y="673100"/>
                  <a:pt x="101600" y="728133"/>
                </a:cubicBezTo>
                <a:cubicBezTo>
                  <a:pt x="143933" y="783166"/>
                  <a:pt x="201789" y="805744"/>
                  <a:pt x="304800" y="829733"/>
                </a:cubicBezTo>
                <a:cubicBezTo>
                  <a:pt x="407811" y="853722"/>
                  <a:pt x="615244" y="867833"/>
                  <a:pt x="719666" y="872066"/>
                </a:cubicBezTo>
                <a:cubicBezTo>
                  <a:pt x="824088" y="876299"/>
                  <a:pt x="931333" y="855133"/>
                  <a:pt x="931333" y="855133"/>
                </a:cubicBezTo>
                <a:lnTo>
                  <a:pt x="931333" y="85513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 rot="10800000">
            <a:off x="6286512" y="3143248"/>
            <a:ext cx="931333" cy="876299"/>
          </a:xfrm>
          <a:custGeom>
            <a:avLst/>
            <a:gdLst>
              <a:gd name="connsiteX0" fmla="*/ 0 w 931333"/>
              <a:gd name="connsiteY0" fmla="*/ 0 h 876299"/>
              <a:gd name="connsiteX1" fmla="*/ 33866 w 931333"/>
              <a:gd name="connsiteY1" fmla="*/ 279400 h 876299"/>
              <a:gd name="connsiteX2" fmla="*/ 50800 w 931333"/>
              <a:gd name="connsiteY2" fmla="*/ 499533 h 876299"/>
              <a:gd name="connsiteX3" fmla="*/ 101600 w 931333"/>
              <a:gd name="connsiteY3" fmla="*/ 728133 h 876299"/>
              <a:gd name="connsiteX4" fmla="*/ 304800 w 931333"/>
              <a:gd name="connsiteY4" fmla="*/ 829733 h 876299"/>
              <a:gd name="connsiteX5" fmla="*/ 719666 w 931333"/>
              <a:gd name="connsiteY5" fmla="*/ 872066 h 876299"/>
              <a:gd name="connsiteX6" fmla="*/ 931333 w 931333"/>
              <a:gd name="connsiteY6" fmla="*/ 855133 h 876299"/>
              <a:gd name="connsiteX7" fmla="*/ 931333 w 931333"/>
              <a:gd name="connsiteY7" fmla="*/ 855133 h 87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1333" h="876299">
                <a:moveTo>
                  <a:pt x="0" y="0"/>
                </a:moveTo>
                <a:cubicBezTo>
                  <a:pt x="12699" y="98072"/>
                  <a:pt x="25399" y="196145"/>
                  <a:pt x="33866" y="279400"/>
                </a:cubicBezTo>
                <a:cubicBezTo>
                  <a:pt x="42333" y="362656"/>
                  <a:pt x="39511" y="424744"/>
                  <a:pt x="50800" y="499533"/>
                </a:cubicBezTo>
                <a:cubicBezTo>
                  <a:pt x="62089" y="574322"/>
                  <a:pt x="59267" y="673100"/>
                  <a:pt x="101600" y="728133"/>
                </a:cubicBezTo>
                <a:cubicBezTo>
                  <a:pt x="143933" y="783166"/>
                  <a:pt x="201789" y="805744"/>
                  <a:pt x="304800" y="829733"/>
                </a:cubicBezTo>
                <a:cubicBezTo>
                  <a:pt x="407811" y="853722"/>
                  <a:pt x="615244" y="867833"/>
                  <a:pt x="719666" y="872066"/>
                </a:cubicBezTo>
                <a:cubicBezTo>
                  <a:pt x="824088" y="876299"/>
                  <a:pt x="931333" y="855133"/>
                  <a:pt x="931333" y="855133"/>
                </a:cubicBezTo>
                <a:lnTo>
                  <a:pt x="931333" y="85513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 flipH="1">
            <a:off x="5929322" y="421481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Два решения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359</TotalTime>
  <Words>401</Words>
  <Application>Microsoft Office PowerPoint</Application>
  <PresentationFormat>Экран (4:3)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Эркер</vt:lpstr>
      <vt:lpstr>Формула</vt:lpstr>
      <vt:lpstr>Решение текстовых задач при   помощи систем уравнений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текстовых задач при   помощи систем уравнений</dc:title>
  <dc:creator>grig</dc:creator>
  <cp:lastModifiedBy>User</cp:lastModifiedBy>
  <cp:revision>39</cp:revision>
  <dcterms:created xsi:type="dcterms:W3CDTF">2013-01-31T18:14:32Z</dcterms:created>
  <dcterms:modified xsi:type="dcterms:W3CDTF">2016-12-02T10:54:56Z</dcterms:modified>
</cp:coreProperties>
</file>